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20" r:id="rId1"/>
  </p:sldMasterIdLst>
  <p:notesMasterIdLst>
    <p:notesMasterId r:id="rId38"/>
  </p:notesMasterIdLst>
  <p:sldIdLst>
    <p:sldId id="256" r:id="rId2"/>
    <p:sldId id="29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-1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6058B-9FBB-47AF-9A4C-C00480E5AAF1}" type="datetimeFigureOut">
              <a:rPr lang="en-US" smtClean="0"/>
              <a:pPr/>
              <a:t>8/21/13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21188"/>
            <a:ext cx="5564188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E5D8B-015D-4CCD-A695-C11E34D8FC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2816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E5D8B-015D-4CCD-A695-C11E34D8FCA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71878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E5D8B-015D-4CCD-A695-C11E34D8FCA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13998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AE1F-C8F6-4476-982B-55ACAE60C34F}" type="datetimeFigureOut">
              <a:rPr lang="en-US" smtClean="0"/>
              <a:pPr/>
              <a:t>8/21/13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7908B5-B6AE-46A7-8960-F39EF456EA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AE1F-C8F6-4476-982B-55ACAE60C34F}" type="datetimeFigureOut">
              <a:rPr lang="en-US" smtClean="0"/>
              <a:pPr/>
              <a:t>8/21/13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908B5-B6AE-46A7-8960-F39EF456EA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B7908B5-B6AE-46A7-8960-F39EF456EA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AE1F-C8F6-4476-982B-55ACAE60C34F}" type="datetimeFigureOut">
              <a:rPr lang="en-US" smtClean="0"/>
              <a:pPr/>
              <a:t>8/21/13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AE1F-C8F6-4476-982B-55ACAE60C34F}" type="datetimeFigureOut">
              <a:rPr lang="en-US" smtClean="0"/>
              <a:pPr/>
              <a:t>8/21/13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B7908B5-B6AE-46A7-8960-F39EF456EA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AE1F-C8F6-4476-982B-55ACAE60C34F}" type="datetimeFigureOut">
              <a:rPr lang="en-US" smtClean="0"/>
              <a:pPr/>
              <a:t>8/21/13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7908B5-B6AE-46A7-8960-F39EF456EA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975AE1F-C8F6-4476-982B-55ACAE60C34F}" type="datetimeFigureOut">
              <a:rPr lang="en-US" smtClean="0"/>
              <a:pPr/>
              <a:t>8/21/13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908B5-B6AE-46A7-8960-F39EF456EA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AE1F-C8F6-4476-982B-55ACAE60C34F}" type="datetimeFigureOut">
              <a:rPr lang="en-US" smtClean="0"/>
              <a:pPr/>
              <a:t>8/21/13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B7908B5-B6AE-46A7-8960-F39EF456EA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AE1F-C8F6-4476-982B-55ACAE60C34F}" type="datetimeFigureOut">
              <a:rPr lang="en-US" smtClean="0"/>
              <a:pPr/>
              <a:t>8/21/13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B7908B5-B6AE-46A7-8960-F39EF456EA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AE1F-C8F6-4476-982B-55ACAE60C34F}" type="datetimeFigureOut">
              <a:rPr lang="en-US" smtClean="0"/>
              <a:pPr/>
              <a:t>8/21/13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7908B5-B6AE-46A7-8960-F39EF456EA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7908B5-B6AE-46A7-8960-F39EF456EA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AE1F-C8F6-4476-982B-55ACAE60C34F}" type="datetimeFigureOut">
              <a:rPr lang="en-US" smtClean="0"/>
              <a:pPr/>
              <a:t>8/21/13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B7908B5-B6AE-46A7-8960-F39EF456EA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975AE1F-C8F6-4476-982B-55ACAE60C34F}" type="datetimeFigureOut">
              <a:rPr lang="en-US" smtClean="0"/>
              <a:pPr/>
              <a:t>8/21/13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975AE1F-C8F6-4476-982B-55ACAE60C34F}" type="datetimeFigureOut">
              <a:rPr lang="en-US" smtClean="0"/>
              <a:pPr/>
              <a:t>8/21/13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7908B5-B6AE-46A7-8960-F39EF456EA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kWBhP0EQ1lA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6400800" cy="2057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Patience</a:t>
            </a:r>
          </a:p>
          <a:p>
            <a:r>
              <a:rPr lang="en-US" sz="2800" dirty="0" smtClean="0"/>
              <a:t>Communication</a:t>
            </a:r>
          </a:p>
          <a:p>
            <a:r>
              <a:rPr lang="en-US" sz="2800" dirty="0" smtClean="0"/>
              <a:t>support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St. Thomas More Catholic High School 2013-14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0291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WORKROOM / LOUNGE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Should always have a professional atmosphere.</a:t>
            </a:r>
          </a:p>
          <a:p>
            <a:endParaRPr lang="en-US" dirty="0" smtClean="0"/>
          </a:p>
          <a:p>
            <a:r>
              <a:rPr lang="en-US" dirty="0" smtClean="0"/>
              <a:t>Off limits to all students.</a:t>
            </a:r>
          </a:p>
          <a:p>
            <a:endParaRPr lang="en-US" dirty="0" smtClean="0"/>
          </a:p>
          <a:p>
            <a:r>
              <a:rPr lang="en-US" dirty="0" smtClean="0"/>
              <a:t>Check boxes daily.</a:t>
            </a:r>
          </a:p>
          <a:p>
            <a:endParaRPr lang="en-US" dirty="0" smtClean="0"/>
          </a:p>
          <a:p>
            <a:r>
              <a:rPr lang="en-US" dirty="0" smtClean="0"/>
              <a:t>Clear boxes weekly.</a:t>
            </a:r>
          </a:p>
          <a:p>
            <a:endParaRPr lang="en-US" dirty="0" smtClean="0"/>
          </a:p>
          <a:p>
            <a:r>
              <a:rPr lang="en-US" dirty="0" smtClean="0"/>
              <a:t>Clean – Wash – Trash</a:t>
            </a:r>
          </a:p>
          <a:p>
            <a:endParaRPr lang="en-US" dirty="0" smtClean="0"/>
          </a:p>
          <a:p>
            <a:r>
              <a:rPr lang="en-US" dirty="0" smtClean="0"/>
              <a:t>Microwave etiquette.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73543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/ HAZING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Anything that tears down the dignity of an individual.   (intentionally or not)</a:t>
            </a:r>
          </a:p>
          <a:p>
            <a:endParaRPr lang="en-US" dirty="0"/>
          </a:p>
          <a:p>
            <a:r>
              <a:rPr lang="en-US" dirty="0" smtClean="0"/>
              <a:t>Address it.</a:t>
            </a:r>
          </a:p>
          <a:p>
            <a:endParaRPr lang="en-US" dirty="0"/>
          </a:p>
          <a:p>
            <a:r>
              <a:rPr lang="en-US" dirty="0" smtClean="0"/>
              <a:t>Moderators / Coaches / club advisors</a:t>
            </a:r>
          </a:p>
          <a:p>
            <a:endParaRPr lang="en-US" dirty="0"/>
          </a:p>
          <a:p>
            <a:r>
              <a:rPr lang="en-US" dirty="0" smtClean="0"/>
              <a:t>Promote our Mission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Individuals of character, God’s servant.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44215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TRIPS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Anytime you take students off campus.</a:t>
            </a:r>
          </a:p>
          <a:p>
            <a:endParaRPr lang="en-US" dirty="0"/>
          </a:p>
          <a:p>
            <a:r>
              <a:rPr lang="en-US" dirty="0" smtClean="0"/>
              <a:t>Get them approved first.</a:t>
            </a:r>
          </a:p>
          <a:p>
            <a:endParaRPr lang="en-US" dirty="0"/>
          </a:p>
          <a:p>
            <a:r>
              <a:rPr lang="en-US" dirty="0" smtClean="0"/>
              <a:t>Permission slips.</a:t>
            </a:r>
          </a:p>
          <a:p>
            <a:endParaRPr lang="en-US" dirty="0"/>
          </a:p>
          <a:p>
            <a:r>
              <a:rPr lang="en-US" dirty="0" smtClean="0"/>
              <a:t>Transportation,  see Coach Arceneaux.</a:t>
            </a:r>
          </a:p>
          <a:p>
            <a:endParaRPr lang="en-US" dirty="0"/>
          </a:p>
          <a:p>
            <a:r>
              <a:rPr lang="en-US" dirty="0" smtClean="0"/>
              <a:t>Students should be in school uniform.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71349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Weekly newsletter</a:t>
            </a:r>
          </a:p>
          <a:p>
            <a:r>
              <a:rPr lang="en-US" dirty="0" smtClean="0"/>
              <a:t>You are accountable for information passed on by this means.</a:t>
            </a:r>
          </a:p>
          <a:p>
            <a:r>
              <a:rPr lang="en-US" dirty="0" smtClean="0"/>
              <a:t>Submit all information to Mary Kellner.</a:t>
            </a:r>
          </a:p>
          <a:p>
            <a:r>
              <a:rPr lang="en-US" dirty="0" smtClean="0"/>
              <a:t>Student excused list, grades must be checked.</a:t>
            </a:r>
          </a:p>
          <a:p>
            <a:r>
              <a:rPr lang="en-US" dirty="0" smtClean="0"/>
              <a:t>D’s and F’s are not going.</a:t>
            </a:r>
          </a:p>
          <a:p>
            <a:r>
              <a:rPr lang="en-US" dirty="0" smtClean="0"/>
              <a:t>Moderator’s responsibility to check grades with Mrs. Romero.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9197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HALL DUTY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Between classes</a:t>
            </a:r>
          </a:p>
          <a:p>
            <a:endParaRPr lang="en-US" dirty="0"/>
          </a:p>
          <a:p>
            <a:r>
              <a:rPr lang="en-US" dirty="0" smtClean="0"/>
              <a:t>Meet and greet.</a:t>
            </a:r>
          </a:p>
          <a:p>
            <a:endParaRPr lang="en-US" dirty="0"/>
          </a:p>
          <a:p>
            <a:r>
              <a:rPr lang="en-US" dirty="0" smtClean="0"/>
              <a:t>Supervise hall behavior.</a:t>
            </a:r>
          </a:p>
          <a:p>
            <a:endParaRPr lang="en-US" dirty="0"/>
          </a:p>
          <a:p>
            <a:r>
              <a:rPr lang="en-US" dirty="0" smtClean="0"/>
              <a:t>Sign violation cards</a:t>
            </a:r>
          </a:p>
          <a:p>
            <a:endParaRPr lang="en-US" dirty="0"/>
          </a:p>
          <a:p>
            <a:r>
              <a:rPr lang="en-US" dirty="0" smtClean="0"/>
              <a:t>Team effort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080324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 not use them during instructional time.</a:t>
            </a:r>
          </a:p>
          <a:p>
            <a:endParaRPr lang="en-US" dirty="0"/>
          </a:p>
          <a:p>
            <a:r>
              <a:rPr lang="en-US" dirty="0" smtClean="0"/>
              <a:t>Set the example, </a:t>
            </a:r>
          </a:p>
          <a:p>
            <a:r>
              <a:rPr lang="en-US" dirty="0" smtClean="0"/>
              <a:t>Out of sight</a:t>
            </a:r>
          </a:p>
          <a:p>
            <a:r>
              <a:rPr lang="en-US" dirty="0" smtClean="0"/>
              <a:t>Turn off </a:t>
            </a:r>
          </a:p>
          <a:p>
            <a:endParaRPr lang="en-US" dirty="0"/>
          </a:p>
          <a:p>
            <a:r>
              <a:rPr lang="en-US" dirty="0" smtClean="0"/>
              <a:t>The Devil, </a:t>
            </a:r>
          </a:p>
          <a:p>
            <a:r>
              <a:rPr lang="en-US" dirty="0" smtClean="0"/>
              <a:t>Remove the temptation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06335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Green,         Evacuate</a:t>
            </a:r>
          </a:p>
          <a:p>
            <a:r>
              <a:rPr lang="en-US" dirty="0" smtClean="0"/>
              <a:t>Yellow,        Stay put</a:t>
            </a:r>
          </a:p>
          <a:p>
            <a:r>
              <a:rPr lang="en-US" dirty="0" smtClean="0"/>
              <a:t>Red,             Stop don’t move.</a:t>
            </a:r>
          </a:p>
          <a:p>
            <a:endParaRPr lang="en-US" dirty="0"/>
          </a:p>
          <a:p>
            <a:r>
              <a:rPr lang="en-US" dirty="0" smtClean="0"/>
              <a:t>Go over with each class, the different types of procedures and what to do on each.</a:t>
            </a:r>
          </a:p>
          <a:p>
            <a:endParaRPr lang="en-US" dirty="0"/>
          </a:p>
          <a:p>
            <a:r>
              <a:rPr lang="en-US" dirty="0" smtClean="0"/>
              <a:t>Review with each class at least once a quarter.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54124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0637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DUTY</a:t>
            </a:r>
            <a:br>
              <a:rPr lang="en-US" dirty="0" smtClean="0"/>
            </a:br>
            <a:r>
              <a:rPr lang="en-US" dirty="0" smtClean="0"/>
              <a:t>changes must be approved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Teachers are always on duty.</a:t>
            </a:r>
          </a:p>
          <a:p>
            <a:r>
              <a:rPr lang="en-US" dirty="0" smtClean="0"/>
              <a:t>Imperative we have adult supervision.</a:t>
            </a:r>
          </a:p>
          <a:p>
            <a:r>
              <a:rPr lang="en-US" dirty="0" smtClean="0"/>
              <a:t>Duty will be active, alert and mobile -- no reading, grading, on phone, etc.</a:t>
            </a:r>
          </a:p>
          <a:p>
            <a:r>
              <a:rPr lang="en-US" dirty="0" smtClean="0"/>
              <a:t>Must be on time and for the duration.</a:t>
            </a:r>
          </a:p>
          <a:p>
            <a:pPr>
              <a:buNone/>
            </a:pPr>
            <a:r>
              <a:rPr lang="en-US" dirty="0" smtClean="0"/>
              <a:t>ISSUES:</a:t>
            </a:r>
          </a:p>
          <a:p>
            <a:r>
              <a:rPr lang="en-US" dirty="0" smtClean="0"/>
              <a:t>Food, drinks outside of food area.</a:t>
            </a:r>
          </a:p>
          <a:p>
            <a:r>
              <a:rPr lang="en-US" dirty="0" smtClean="0"/>
              <a:t>AM, uniform, I.D.’s and drinks in mall.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67687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Morning mall :  check uniforms and trash the drinks.</a:t>
            </a:r>
          </a:p>
          <a:p>
            <a:r>
              <a:rPr lang="en-US" dirty="0" smtClean="0"/>
              <a:t>A.M. bus: caution students about traffic, remind them of uniform code, no food inside.</a:t>
            </a:r>
          </a:p>
          <a:p>
            <a:r>
              <a:rPr lang="en-US" dirty="0" smtClean="0"/>
              <a:t>A.M. locker: unlock at 7am. Roam all locker rooms.  No food inside school building, remind them of uniform code. Lock door at 7:30am.</a:t>
            </a:r>
          </a:p>
          <a:p>
            <a:r>
              <a:rPr lang="en-US" dirty="0" smtClean="0"/>
              <a:t>  AM/PM parking lot: roam islands, caution students about traffic, no one stays in car, remind of uniform code.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5992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Cafeteria : 3 minutes early bring to cafeteria.</a:t>
            </a:r>
          </a:p>
          <a:p>
            <a:r>
              <a:rPr lang="en-US" dirty="0" smtClean="0"/>
              <a:t>Srs. Line 1, four minutes to cut. Check uniforms I.D.’s while in line. Have students clean trash and trays from area.</a:t>
            </a:r>
          </a:p>
          <a:p>
            <a:r>
              <a:rPr lang="en-US" dirty="0" smtClean="0"/>
              <a:t>Canteen : 3 minutes early bring class to cafeteria. No cutting single line, check uniform and I.D.’s, students clean area of trash</a:t>
            </a:r>
          </a:p>
          <a:p>
            <a:r>
              <a:rPr lang="en-US" dirty="0" smtClean="0"/>
              <a:t>Mall : locate and roam the mall , check uniform and I.D.’s. no food or drinks in mall.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6929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www.youtube.com/watch?v=kWBhP0EQ1lA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2433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300, 400,500,600 Hallways :</a:t>
            </a:r>
          </a:p>
          <a:p>
            <a:r>
              <a:rPr lang="en-US" dirty="0" smtClean="0"/>
              <a:t>No students are allowed down an occupied hallway during lunch until 5 minutes left of lunch period.</a:t>
            </a:r>
          </a:p>
          <a:p>
            <a:r>
              <a:rPr lang="en-US" dirty="0" smtClean="0"/>
              <a:t>Check uniforms and I.D.’s, no food or drinks allowed in these areas.</a:t>
            </a:r>
          </a:p>
          <a:p>
            <a:r>
              <a:rPr lang="en-US" dirty="0" smtClean="0"/>
              <a:t>Patio : roam outside area near the tennis courts. Remind students to clean up after eating.  Check uniform and I.D’s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868446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SATURDAY DUTY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Teachers will greet students at the lounge entrance of school at 7:30am on the assigned date.</a:t>
            </a:r>
          </a:p>
          <a:p>
            <a:r>
              <a:rPr lang="en-US" dirty="0" smtClean="0"/>
              <a:t>Escort the students to the cafeteria.</a:t>
            </a:r>
          </a:p>
          <a:p>
            <a:r>
              <a:rPr lang="en-US" dirty="0" smtClean="0"/>
              <a:t>Students must be in full uniform.</a:t>
            </a:r>
          </a:p>
          <a:p>
            <a:r>
              <a:rPr lang="en-US" dirty="0" smtClean="0"/>
              <a:t>Take attendance of students present.</a:t>
            </a:r>
          </a:p>
          <a:p>
            <a:r>
              <a:rPr lang="en-US" dirty="0" smtClean="0"/>
              <a:t>Students that arrive after 7:34 will not be admitted.</a:t>
            </a:r>
          </a:p>
          <a:p>
            <a:r>
              <a:rPr lang="en-US" dirty="0" smtClean="0"/>
              <a:t>Assign students the work that has been provided in the folder.</a:t>
            </a:r>
          </a:p>
          <a:p>
            <a:r>
              <a:rPr lang="en-US" dirty="0" smtClean="0"/>
              <a:t>Collect the assignments at 9:30am and dismiss the students.</a:t>
            </a:r>
          </a:p>
          <a:p>
            <a:r>
              <a:rPr lang="en-US" dirty="0" smtClean="0"/>
              <a:t>Return the attendance and assignments in the folder in Lane’s mailbox.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845654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Verbal / Visual </a:t>
            </a:r>
          </a:p>
          <a:p>
            <a:endParaRPr lang="en-US" dirty="0"/>
          </a:p>
          <a:p>
            <a:r>
              <a:rPr lang="en-US" dirty="0" smtClean="0"/>
              <a:t>Teachers requested:  return the verbal announcements.</a:t>
            </a:r>
          </a:p>
          <a:p>
            <a:endParaRPr lang="en-US" dirty="0"/>
          </a:p>
          <a:p>
            <a:r>
              <a:rPr lang="en-US" dirty="0" smtClean="0"/>
              <a:t>Students should remain quiet and attentive.</a:t>
            </a:r>
          </a:p>
          <a:p>
            <a:endParaRPr lang="en-US" dirty="0"/>
          </a:p>
          <a:p>
            <a:r>
              <a:rPr lang="en-US" dirty="0" smtClean="0"/>
              <a:t>Announcements to benefit all.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585132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Teachers are to escort their class to the given location.</a:t>
            </a:r>
          </a:p>
          <a:p>
            <a:endParaRPr lang="en-US" dirty="0"/>
          </a:p>
          <a:p>
            <a:r>
              <a:rPr lang="en-US" dirty="0" smtClean="0"/>
              <a:t>Teachers are to sit with their class during the event.</a:t>
            </a:r>
          </a:p>
          <a:p>
            <a:endParaRPr lang="en-US" dirty="0"/>
          </a:p>
          <a:p>
            <a:r>
              <a:rPr lang="en-US" dirty="0" smtClean="0"/>
              <a:t>Improves student conduct.  Sign V.C. in this situation. 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820278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CELL PHONES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Teacher requested,</a:t>
            </a:r>
          </a:p>
          <a:p>
            <a:endParaRPr lang="en-US" dirty="0" smtClean="0"/>
          </a:p>
          <a:p>
            <a:r>
              <a:rPr lang="en-US" dirty="0" smtClean="0"/>
              <a:t>Cell phones are prohibited during the school day, bell to bell.</a:t>
            </a:r>
          </a:p>
          <a:p>
            <a:endParaRPr lang="en-US" dirty="0"/>
          </a:p>
          <a:p>
            <a:r>
              <a:rPr lang="en-US" dirty="0" smtClean="0"/>
              <a:t>Confiscate the phone, write a referral and turn both into Lane.</a:t>
            </a:r>
          </a:p>
          <a:p>
            <a:endParaRPr lang="en-US" dirty="0"/>
          </a:p>
          <a:p>
            <a:r>
              <a:rPr lang="en-US" dirty="0" smtClean="0"/>
              <a:t>Read written policy to students first day of class.  It has been communicated to both students and parents.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732931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AND DRINKS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 food or drinks of any kind are allowed to be consumed in the classroom.</a:t>
            </a:r>
          </a:p>
          <a:p>
            <a:endParaRPr lang="en-US" dirty="0"/>
          </a:p>
          <a:p>
            <a:r>
              <a:rPr lang="en-US" dirty="0" smtClean="0"/>
              <a:t>Confiscate items and dispose of them.</a:t>
            </a:r>
          </a:p>
          <a:p>
            <a:endParaRPr lang="en-US" dirty="0"/>
          </a:p>
          <a:p>
            <a:r>
              <a:rPr lang="en-US" dirty="0" smtClean="0"/>
              <a:t>Be consistent everyday.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913276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Excused : make up for full credit.</a:t>
            </a:r>
          </a:p>
          <a:p>
            <a:r>
              <a:rPr lang="en-US" dirty="0" smtClean="0"/>
              <a:t>Unexcused : make up at maximum of 50%.</a:t>
            </a:r>
          </a:p>
          <a:p>
            <a:endParaRPr lang="en-US" dirty="0"/>
          </a:p>
          <a:p>
            <a:r>
              <a:rPr lang="en-US" dirty="0" smtClean="0"/>
              <a:t>It is the responsibility of the student on return to communicate with the teacher and set a date that is convenient to the teacher for make up.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084766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I.D. AND V.C.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student must wear at all times their I.D. and V.C. in the plastic pouch with the blue lanyard.</a:t>
            </a:r>
          </a:p>
          <a:p>
            <a:endParaRPr lang="en-US" dirty="0"/>
          </a:p>
          <a:p>
            <a:r>
              <a:rPr lang="en-US" dirty="0" smtClean="0"/>
              <a:t>They are to be sent to the office if they do not have either.</a:t>
            </a:r>
          </a:p>
          <a:p>
            <a:endParaRPr lang="en-US" dirty="0"/>
          </a:p>
          <a:p>
            <a:r>
              <a:rPr lang="en-US" dirty="0" smtClean="0"/>
              <a:t>Sign the V.C. for minor offenses outside of class, unless subbing a class.</a:t>
            </a:r>
          </a:p>
          <a:p>
            <a:endParaRPr lang="en-US" dirty="0"/>
          </a:p>
          <a:p>
            <a:r>
              <a:rPr lang="en-US" dirty="0" smtClean="0"/>
              <a:t>On the fifth signature, sign the card and place it in lane’s mailbox.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451665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Always document anytime a student is called to task.</a:t>
            </a:r>
          </a:p>
          <a:p>
            <a:endParaRPr lang="en-US" dirty="0"/>
          </a:p>
          <a:p>
            <a:r>
              <a:rPr lang="en-US" dirty="0" smtClean="0"/>
              <a:t>Referrals are required if a student’s conduct grade drops to a “C”</a:t>
            </a:r>
          </a:p>
          <a:p>
            <a:endParaRPr lang="en-US" dirty="0"/>
          </a:p>
          <a:p>
            <a:r>
              <a:rPr lang="en-US" dirty="0" smtClean="0"/>
              <a:t>Referral process : Fill out with detailed information.</a:t>
            </a:r>
          </a:p>
          <a:p>
            <a:endParaRPr lang="en-US" dirty="0" smtClean="0"/>
          </a:p>
          <a:p>
            <a:r>
              <a:rPr lang="en-US" dirty="0" smtClean="0"/>
              <a:t>Green goes to Lane.  Pink and Gold go home to be signed and returned, pink is for parents to keep, gold is for teachers file.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274840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Note in your records anytime a referral is sent.</a:t>
            </a:r>
          </a:p>
          <a:p>
            <a:endParaRPr lang="en-US" dirty="0"/>
          </a:p>
          <a:p>
            <a:r>
              <a:rPr lang="en-US" dirty="0" smtClean="0"/>
              <a:t>If a student gets a “D” in conduct they will be suspended from that class for a day.</a:t>
            </a:r>
          </a:p>
          <a:p>
            <a:endParaRPr lang="en-US" dirty="0"/>
          </a:p>
          <a:p>
            <a:r>
              <a:rPr lang="en-US" dirty="0" smtClean="0"/>
              <a:t>If a student gets an “F” in conduct they will receive an in school suspension.</a:t>
            </a:r>
          </a:p>
          <a:p>
            <a:endParaRPr lang="en-US" dirty="0"/>
          </a:p>
          <a:p>
            <a:r>
              <a:rPr lang="en-US" dirty="0" smtClean="0"/>
              <a:t>Students with “D or “F” will not be allowed to attend any after school activities on the day of the suspension.</a:t>
            </a:r>
          </a:p>
          <a:p>
            <a:endParaRPr lang="en-US" dirty="0"/>
          </a:p>
          <a:p>
            <a:r>
              <a:rPr lang="en-US" dirty="0" smtClean="0"/>
              <a:t>Students with a “D” or “F” will not be allowed to miss that class for any school related activities.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53034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end of year evaluations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Teacher consistency enforcing rules</a:t>
            </a:r>
          </a:p>
          <a:p>
            <a:endParaRPr lang="en-US" dirty="0" smtClean="0"/>
          </a:p>
          <a:p>
            <a:r>
              <a:rPr lang="en-US" dirty="0" smtClean="0"/>
              <a:t>Referral follow up</a:t>
            </a:r>
          </a:p>
          <a:p>
            <a:endParaRPr lang="en-US" dirty="0" smtClean="0"/>
          </a:p>
          <a:p>
            <a:r>
              <a:rPr lang="en-US" dirty="0" smtClean="0"/>
              <a:t>Absentee / Tardy abuse</a:t>
            </a:r>
          </a:p>
          <a:p>
            <a:endParaRPr lang="en-US" dirty="0" smtClean="0"/>
          </a:p>
          <a:p>
            <a:r>
              <a:rPr lang="en-US" dirty="0" smtClean="0"/>
              <a:t>Faculty Mass seating</a:t>
            </a:r>
          </a:p>
          <a:p>
            <a:endParaRPr lang="en-US" dirty="0" smtClean="0"/>
          </a:p>
          <a:p>
            <a:r>
              <a:rPr lang="en-US" dirty="0" smtClean="0"/>
              <a:t>Cell  phones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6745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New  Logo is in effect this year.</a:t>
            </a:r>
          </a:p>
          <a:p>
            <a:endParaRPr lang="en-US" dirty="0"/>
          </a:p>
          <a:p>
            <a:r>
              <a:rPr lang="en-US" dirty="0" smtClean="0"/>
              <a:t>Skirts / Shorts : 4” above knees, ladies check and send to office if short.</a:t>
            </a:r>
          </a:p>
          <a:p>
            <a:endParaRPr lang="en-US" dirty="0" smtClean="0"/>
          </a:p>
          <a:p>
            <a:r>
              <a:rPr lang="en-US" dirty="0" smtClean="0"/>
              <a:t>Undershirt : Plain white short sleeve.</a:t>
            </a:r>
          </a:p>
          <a:p>
            <a:endParaRPr lang="en-US" dirty="0" smtClean="0"/>
          </a:p>
          <a:p>
            <a:r>
              <a:rPr lang="en-US" dirty="0" smtClean="0"/>
              <a:t>Socks : ankle, crew, and knee high -- white, navy or black color.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771851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Pantyhose / Tights :  solid navy only-- no patterns.</a:t>
            </a:r>
          </a:p>
          <a:p>
            <a:endParaRPr lang="en-US" dirty="0"/>
          </a:p>
          <a:p>
            <a:r>
              <a:rPr lang="en-US" dirty="0" smtClean="0"/>
              <a:t>Long pants : Navy blue</a:t>
            </a:r>
          </a:p>
          <a:p>
            <a:pPr lvl="1"/>
            <a:r>
              <a:rPr lang="en-US" dirty="0" smtClean="0"/>
              <a:t>Crest patch on back</a:t>
            </a:r>
          </a:p>
          <a:p>
            <a:pPr lvl="1"/>
            <a:r>
              <a:rPr lang="en-US" dirty="0" smtClean="0"/>
              <a:t>Belt loops, need belt brown or black.</a:t>
            </a:r>
          </a:p>
          <a:p>
            <a:endParaRPr lang="en-US" dirty="0"/>
          </a:p>
          <a:p>
            <a:r>
              <a:rPr lang="en-US" dirty="0" smtClean="0"/>
              <a:t>Shoes : navy / white saddle oxfords and Keds</a:t>
            </a:r>
          </a:p>
          <a:p>
            <a:r>
              <a:rPr lang="en-US" dirty="0" smtClean="0"/>
              <a:t>2/3 eyed lace up brown Top Siders</a:t>
            </a:r>
          </a:p>
          <a:p>
            <a:r>
              <a:rPr lang="en-US" dirty="0" smtClean="0"/>
              <a:t>White “</a:t>
            </a:r>
            <a:r>
              <a:rPr lang="en-US" smtClean="0"/>
              <a:t>classic Reebok</a:t>
            </a:r>
            <a:r>
              <a:rPr lang="en-US" dirty="0" smtClean="0"/>
              <a:t>” tennis shoe 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355018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BOYS UNIFORM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Shirt : long or short sleeve, white or navy polo style shirt with STM logo.</a:t>
            </a:r>
          </a:p>
          <a:p>
            <a:endParaRPr lang="en-US" dirty="0"/>
          </a:p>
          <a:p>
            <a:r>
              <a:rPr lang="en-US" dirty="0" smtClean="0"/>
              <a:t>Undershirt : White short sleeve</a:t>
            </a:r>
          </a:p>
          <a:p>
            <a:endParaRPr lang="en-US" dirty="0"/>
          </a:p>
          <a:p>
            <a:r>
              <a:rPr lang="en-US" dirty="0" smtClean="0"/>
              <a:t>Socks : ankle, crew socks--white, navy or black in color with no logo’s.</a:t>
            </a:r>
          </a:p>
          <a:p>
            <a:endParaRPr lang="en-US" dirty="0"/>
          </a:p>
          <a:p>
            <a:r>
              <a:rPr lang="en-US" dirty="0" smtClean="0"/>
              <a:t>Belts : required in solid brown or black.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596685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BOYS UNIFORM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Shoes : 2/3 eyed lace up brown top siders,</a:t>
            </a:r>
          </a:p>
          <a:p>
            <a:pPr lvl="1"/>
            <a:r>
              <a:rPr lang="en-US" dirty="0" smtClean="0"/>
              <a:t>White “Classic Reebok” tennis shoe.</a:t>
            </a:r>
          </a:p>
          <a:p>
            <a:pPr lvl="1"/>
            <a:r>
              <a:rPr lang="en-US" dirty="0" smtClean="0"/>
              <a:t>Laces tied.</a:t>
            </a:r>
          </a:p>
          <a:p>
            <a:endParaRPr lang="en-US" dirty="0" smtClean="0"/>
          </a:p>
          <a:p>
            <a:r>
              <a:rPr lang="en-US" dirty="0" smtClean="0"/>
              <a:t>Grooming : Hair moderate length</a:t>
            </a:r>
          </a:p>
          <a:p>
            <a:pPr lvl="1"/>
            <a:r>
              <a:rPr lang="en-US" dirty="0" smtClean="0"/>
              <a:t>Not below the eyebrows</a:t>
            </a:r>
          </a:p>
          <a:p>
            <a:pPr lvl="1"/>
            <a:r>
              <a:rPr lang="en-US" dirty="0" smtClean="0"/>
              <a:t>Not over shirt in back</a:t>
            </a:r>
          </a:p>
          <a:p>
            <a:pPr lvl="1"/>
            <a:r>
              <a:rPr lang="en-US" dirty="0" smtClean="0"/>
              <a:t>Clean shaved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926551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Outerwear : boys and girls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Sweaters : navy v-neck pullover long sleeve sweater with logo.</a:t>
            </a:r>
          </a:p>
          <a:p>
            <a:pPr lvl="1"/>
            <a:r>
              <a:rPr lang="en-US" dirty="0" smtClean="0"/>
              <a:t>Navy or Maroon v-neck sweater vest w/ logo.</a:t>
            </a:r>
          </a:p>
          <a:p>
            <a:pPr lvl="1"/>
            <a:r>
              <a:rPr lang="en-US" dirty="0" smtClean="0"/>
              <a:t>Navy Cardigan letter sweater w/ logo</a:t>
            </a:r>
          </a:p>
          <a:p>
            <a:pPr lvl="1"/>
            <a:r>
              <a:rPr lang="en-US" dirty="0" smtClean="0"/>
              <a:t>Jackets :  Navy fleece zip-up jacket w/ logo.</a:t>
            </a:r>
          </a:p>
          <a:p>
            <a:pPr lvl="1"/>
            <a:r>
              <a:rPr lang="en-US" dirty="0" smtClean="0"/>
              <a:t>Athletic letter jacket.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149974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Boys and Girls:</a:t>
            </a:r>
          </a:p>
          <a:p>
            <a:endParaRPr lang="en-US" dirty="0"/>
          </a:p>
          <a:p>
            <a:r>
              <a:rPr lang="en-US" dirty="0" smtClean="0"/>
              <a:t>Sweatshirt : Navy blue crewneck hoodless with Cougar logo.</a:t>
            </a:r>
          </a:p>
          <a:p>
            <a:endParaRPr lang="en-US" dirty="0"/>
          </a:p>
          <a:p>
            <a:r>
              <a:rPr lang="en-US" dirty="0" smtClean="0"/>
              <a:t>Bought through the Cougar Closet.</a:t>
            </a:r>
          </a:p>
          <a:p>
            <a:endParaRPr lang="en-US" dirty="0"/>
          </a:p>
          <a:p>
            <a:r>
              <a:rPr lang="en-US" dirty="0" smtClean="0"/>
              <a:t>Mass Dress :  No Shorts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630472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2013-14 </a:t>
            </a:r>
            <a:br>
              <a:rPr lang="en-US" dirty="0" smtClean="0"/>
            </a:br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Professionals do the little things that make the big things possible.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9619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Read and adhere to the faculty and student handbooks.</a:t>
            </a:r>
          </a:p>
          <a:p>
            <a:endParaRPr lang="en-US" dirty="0"/>
          </a:p>
          <a:p>
            <a:r>
              <a:rPr lang="en-US" dirty="0" smtClean="0"/>
              <a:t>Rules, regulations and policies established for the STM community.</a:t>
            </a:r>
          </a:p>
          <a:p>
            <a:endParaRPr lang="en-US" dirty="0"/>
          </a:p>
          <a:p>
            <a:r>
              <a:rPr lang="en-US" dirty="0" smtClean="0"/>
              <a:t>Your obligation as a professional educator employed by  St. Thomas More Catholic High School.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5452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828800"/>
            <a:ext cx="8503920" cy="4270248"/>
          </a:xfrm>
        </p:spPr>
        <p:txBody>
          <a:bodyPr/>
          <a:lstStyle/>
          <a:p>
            <a:r>
              <a:rPr lang="en-US" dirty="0" smtClean="0"/>
              <a:t>Minimum 15 minutes prior to opening bell, 15 minutes after dismissal bell.</a:t>
            </a:r>
          </a:p>
          <a:p>
            <a:endParaRPr lang="en-US" dirty="0" smtClean="0"/>
          </a:p>
          <a:p>
            <a:r>
              <a:rPr lang="en-US" dirty="0" smtClean="0"/>
              <a:t>Call the front office and inform Denelle Acosta if you will be absent. </a:t>
            </a:r>
          </a:p>
          <a:p>
            <a:endParaRPr lang="en-US" dirty="0" smtClean="0"/>
          </a:p>
          <a:p>
            <a:r>
              <a:rPr lang="en-US" dirty="0" smtClean="0"/>
              <a:t>Sign in / out if you leave campus during the day.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81343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DRESS FOR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Set examples and model acceptable standards of dress.</a:t>
            </a:r>
          </a:p>
          <a:p>
            <a:r>
              <a:rPr lang="en-US" dirty="0" smtClean="0"/>
              <a:t>Be professionally dressed in the manner befitting the position you hold in the school.</a:t>
            </a:r>
          </a:p>
          <a:p>
            <a:r>
              <a:rPr lang="en-US" dirty="0" smtClean="0"/>
              <a:t>Your dress will have an impact on your classroom management.</a:t>
            </a:r>
          </a:p>
          <a:p>
            <a:r>
              <a:rPr lang="en-US" dirty="0" smtClean="0"/>
              <a:t>Special dress days will be announced in Paws.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67284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Submit first thing in the morning on computer.</a:t>
            </a:r>
          </a:p>
          <a:p>
            <a:endParaRPr lang="en-US" dirty="0" smtClean="0"/>
          </a:p>
          <a:p>
            <a:r>
              <a:rPr lang="en-US" dirty="0" smtClean="0"/>
              <a:t>Check the absentee report for your students.</a:t>
            </a:r>
          </a:p>
          <a:p>
            <a:endParaRPr lang="en-US" dirty="0" smtClean="0"/>
          </a:p>
          <a:p>
            <a:r>
              <a:rPr lang="en-US" dirty="0" smtClean="0"/>
              <a:t>Missing students, not on absentee notify the office.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84870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 students must have a pink tardy slip to enter your class late.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Each tardy is a deduction of 3pts from the student’s conduct grade for the quarter.</a:t>
            </a:r>
          </a:p>
          <a:p>
            <a:endParaRPr lang="en-US" dirty="0"/>
          </a:p>
          <a:p>
            <a:r>
              <a:rPr lang="en-US" dirty="0" smtClean="0"/>
              <a:t>Set your expectations for tardies. 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58576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ALL CALLS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Return all calls daily.  </a:t>
            </a:r>
          </a:p>
          <a:p>
            <a:pPr>
              <a:buNone/>
            </a:pPr>
            <a:r>
              <a:rPr lang="en-US" dirty="0" smtClean="0"/>
              <a:t>(phone, e-mail, mailbox request)</a:t>
            </a:r>
          </a:p>
          <a:p>
            <a:endParaRPr lang="en-US" dirty="0"/>
          </a:p>
          <a:p>
            <a:r>
              <a:rPr lang="en-US" dirty="0" smtClean="0"/>
              <a:t>The sooner the better.</a:t>
            </a:r>
          </a:p>
          <a:p>
            <a:endParaRPr lang="en-US" dirty="0"/>
          </a:p>
          <a:p>
            <a:r>
              <a:rPr lang="en-US" dirty="0" smtClean="0"/>
              <a:t>Keep a log of your calls.  </a:t>
            </a:r>
          </a:p>
          <a:p>
            <a:pPr>
              <a:buNone/>
            </a:pPr>
            <a:r>
              <a:rPr lang="en-US" dirty="0" smtClean="0"/>
              <a:t> (time, date, topic, person you spoke with, outcome).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221824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20644</TotalTime>
  <Words>1641</Words>
  <Application>Microsoft Macintosh PowerPoint</Application>
  <PresentationFormat>On-screen Show (4:3)</PresentationFormat>
  <Paragraphs>269</Paragraphs>
  <Slides>36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Civic</vt:lpstr>
      <vt:lpstr>St. Thomas More Catholic High School 2013-14</vt:lpstr>
      <vt:lpstr>Slide 2</vt:lpstr>
      <vt:lpstr>Teacher end of year evaluations</vt:lpstr>
      <vt:lpstr>EXPECTATIONS</vt:lpstr>
      <vt:lpstr>BE ON TIME</vt:lpstr>
      <vt:lpstr>DRESS FOR SUCCESS</vt:lpstr>
      <vt:lpstr>ATTENDANCE</vt:lpstr>
      <vt:lpstr>TARDY</vt:lpstr>
      <vt:lpstr>RETURN ALL CALLS</vt:lpstr>
      <vt:lpstr>WORKROOM / LOUNGE</vt:lpstr>
      <vt:lpstr>BULLYING / HAZING</vt:lpstr>
      <vt:lpstr>FIELD TRIPS</vt:lpstr>
      <vt:lpstr>PAWS</vt:lpstr>
      <vt:lpstr>HALL DUTY</vt:lpstr>
      <vt:lpstr>CELL PHONES</vt:lpstr>
      <vt:lpstr>EMERGENCY PROCEDURES</vt:lpstr>
      <vt:lpstr>DUTY changes must be approved</vt:lpstr>
      <vt:lpstr>DUTY</vt:lpstr>
      <vt:lpstr>DUTY</vt:lpstr>
      <vt:lpstr>DUTY</vt:lpstr>
      <vt:lpstr>SATURDAY DUTY</vt:lpstr>
      <vt:lpstr>ANNOUNCEMENTS</vt:lpstr>
      <vt:lpstr>ASSEMBLIES</vt:lpstr>
      <vt:lpstr>STUDENT CELL PHONES</vt:lpstr>
      <vt:lpstr>FOOD AND DRINKS</vt:lpstr>
      <vt:lpstr>ABSENCES</vt:lpstr>
      <vt:lpstr>STUDENT I.D. AND V.C.</vt:lpstr>
      <vt:lpstr>CONDUCT GRADE</vt:lpstr>
      <vt:lpstr>CONDUCT GRADE</vt:lpstr>
      <vt:lpstr>UNIFORM</vt:lpstr>
      <vt:lpstr>UNIFORM</vt:lpstr>
      <vt:lpstr>BOYS UNIFORM</vt:lpstr>
      <vt:lpstr>BOYS UNIFORM </vt:lpstr>
      <vt:lpstr>UNIFORM</vt:lpstr>
      <vt:lpstr>UNIFORMS</vt:lpstr>
      <vt:lpstr>2013-14  EXPECTATIONS</vt:lpstr>
    </vt:vector>
  </TitlesOfParts>
  <Company>FUJITSU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St. Thomas More Catholic High School 2013-14</dc:title>
  <dc:creator>Rich Lane</dc:creator>
  <cp:lastModifiedBy>Cinde Sulik</cp:lastModifiedBy>
  <cp:revision>56</cp:revision>
  <cp:lastPrinted>2013-08-06T18:34:13Z</cp:lastPrinted>
  <dcterms:created xsi:type="dcterms:W3CDTF">2013-08-22T03:59:05Z</dcterms:created>
  <dcterms:modified xsi:type="dcterms:W3CDTF">2013-08-22T04:00:31Z</dcterms:modified>
</cp:coreProperties>
</file>